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53BB9E-C0D6-42B3-A236-2309DFAB7704}" type="datetimeFigureOut">
              <a:rPr lang="en-US" smtClean="0"/>
              <a:pPr/>
              <a:t>3/15/2011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3BB9E-C0D6-42B3-A236-2309DFAB7704}" type="datetimeFigureOut">
              <a:rPr lang="en-US" smtClean="0"/>
              <a:pPr/>
              <a:t>3/15/2011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3BB9E-C0D6-42B3-A236-2309DFAB7704}" type="datetimeFigureOut">
              <a:rPr lang="en-US" smtClean="0"/>
              <a:pPr/>
              <a:t>3/15/2011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3BB9E-C0D6-42B3-A236-2309DFAB7704}" type="datetimeFigureOut">
              <a:rPr lang="en-US" smtClean="0"/>
              <a:pPr/>
              <a:t>3/15/2011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53BB9E-C0D6-42B3-A236-2309DFAB7704}" type="datetimeFigureOut">
              <a:rPr lang="en-US" smtClean="0"/>
              <a:pPr/>
              <a:t>3/15/2011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53BB9E-C0D6-42B3-A236-2309DFAB7704}" type="datetimeFigureOut">
              <a:rPr lang="en-US" smtClean="0"/>
              <a:pPr/>
              <a:t>3/15/2011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53BB9E-C0D6-42B3-A236-2309DFAB7704}" type="datetimeFigureOut">
              <a:rPr lang="en-US" smtClean="0"/>
              <a:pPr/>
              <a:t>3/15/2011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53BB9E-C0D6-42B3-A236-2309DFAB7704}" type="datetimeFigureOut">
              <a:rPr lang="en-US" smtClean="0"/>
              <a:pPr/>
              <a:t>3/15/2011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3BB9E-C0D6-42B3-A236-2309DFAB7704}" type="datetimeFigureOut">
              <a:rPr lang="en-US" smtClean="0"/>
              <a:pPr/>
              <a:t>3/15/2011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3BB9E-C0D6-42B3-A236-2309DFAB7704}" type="datetimeFigureOut">
              <a:rPr lang="en-US" smtClean="0"/>
              <a:pPr/>
              <a:t>3/15/2011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3BB9E-C0D6-42B3-A236-2309DFAB7704}" type="datetimeFigureOut">
              <a:rPr lang="en-US" smtClean="0"/>
              <a:pPr/>
              <a:t>3/15/2011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209B8-ADE6-4D8C-B643-0D98A80E57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3BB9E-C0D6-42B3-A236-2309DFAB7704}" type="datetimeFigureOut">
              <a:rPr lang="en-US" smtClean="0"/>
              <a:pPr/>
              <a:t>3/15/2011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209B8-ADE6-4D8C-B643-0D98A80E57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npr.org/templates/story/story.php?storyId=1853532" TargetMode="External"/><Relationship Id="rId2" Type="http://schemas.openxmlformats.org/officeDocument/2006/relationships/hyperlink" Target="http://www.acf.hhs.gov/programs/ccb/general/index.htm" TargetMode="External"/><Relationship Id="rId1" Type="http://schemas.openxmlformats.org/officeDocument/2006/relationships/slideLayout" Target="../slideLayouts/slideLayout2.xml"/><Relationship Id="rId4" Type="http://schemas.openxmlformats.org/officeDocument/2006/relationships/hyperlink" Target="http://www.state.gov/r/pa/ho/time/id/17606.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Cost-Benefit Analysis of 4 Types of Policies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668963"/>
          </a:xfrm>
        </p:spPr>
        <p:txBody>
          <a:bodyPr>
            <a:normAutofit lnSpcReduction="10000"/>
          </a:bodyPr>
          <a:lstStyle/>
          <a:p>
            <a:r>
              <a:rPr lang="en-US" sz="2400" dirty="0"/>
              <a:t>I. Cost </a:t>
            </a:r>
            <a:r>
              <a:rPr lang="en-US" sz="2400" dirty="0" smtClean="0"/>
              <a:t>is any </a:t>
            </a:r>
            <a:r>
              <a:rPr lang="en-US" sz="2400" dirty="0"/>
              <a:t>burden (monetary or non-monetary, real or perceived), that a group must bear : </a:t>
            </a:r>
            <a:endParaRPr lang="en-US" sz="2400" dirty="0" smtClean="0"/>
          </a:p>
          <a:p>
            <a:r>
              <a:rPr lang="en-US" sz="2400" dirty="0"/>
              <a:t>A.	</a:t>
            </a:r>
            <a:r>
              <a:rPr lang="en-US" sz="2400" dirty="0">
                <a:hlinkClick r:id="rId2"/>
              </a:rPr>
              <a:t>Federal child-care </a:t>
            </a:r>
            <a:r>
              <a:rPr lang="en-US" sz="2400" dirty="0"/>
              <a:t>programs (increased taxes). </a:t>
            </a:r>
            <a:endParaRPr lang="en-US" sz="2400" dirty="0" smtClean="0"/>
          </a:p>
          <a:p>
            <a:r>
              <a:rPr lang="en-US" sz="2400" dirty="0" smtClean="0"/>
              <a:t>B</a:t>
            </a:r>
            <a:r>
              <a:rPr lang="en-US" sz="2400" dirty="0"/>
              <a:t>.	</a:t>
            </a:r>
            <a:r>
              <a:rPr lang="en-US" sz="2400" dirty="0">
                <a:hlinkClick r:id="rId3"/>
              </a:rPr>
              <a:t>Busing to achieve school desegregation</a:t>
            </a:r>
            <a:r>
              <a:rPr lang="en-US" sz="2400" dirty="0"/>
              <a:t> (taxes, psychological stress). </a:t>
            </a:r>
            <a:endParaRPr lang="en-US" sz="2400" dirty="0" smtClean="0"/>
          </a:p>
          <a:p>
            <a:r>
              <a:rPr lang="en-US" sz="2400" dirty="0" smtClean="0"/>
              <a:t>C</a:t>
            </a:r>
            <a:r>
              <a:rPr lang="en-US" sz="2400" dirty="0"/>
              <a:t>.	</a:t>
            </a:r>
            <a:r>
              <a:rPr lang="en-US" sz="2400" dirty="0">
                <a:hlinkClick r:id="rId4"/>
              </a:rPr>
              <a:t>Tariffs </a:t>
            </a:r>
            <a:r>
              <a:rPr lang="en-US" sz="2400" dirty="0"/>
              <a:t>(higher prices for goods). </a:t>
            </a:r>
            <a:endParaRPr lang="en-US" sz="2400" dirty="0" smtClean="0"/>
          </a:p>
          <a:p>
            <a:r>
              <a:rPr lang="en-US" sz="2400" dirty="0"/>
              <a:t>II.	Benefit is any satisfaction (monetary or non-monetary, real or perceived) that a group will enjoy from a policy:</a:t>
            </a:r>
            <a:endParaRPr lang="en-US" sz="2400" dirty="0" smtClean="0"/>
          </a:p>
          <a:p>
            <a:r>
              <a:rPr lang="en-US" sz="2400" dirty="0" smtClean="0"/>
              <a:t>A</a:t>
            </a:r>
            <a:r>
              <a:rPr lang="en-US" sz="2400" dirty="0"/>
              <a:t>.	Federal child-care programs (lower child care costs for parents). </a:t>
            </a:r>
            <a:endParaRPr lang="en-US" sz="2400" dirty="0" smtClean="0"/>
          </a:p>
          <a:p>
            <a:r>
              <a:rPr lang="en-US" sz="2400" dirty="0" smtClean="0"/>
              <a:t>B</a:t>
            </a:r>
            <a:r>
              <a:rPr lang="en-US" sz="2400" dirty="0"/>
              <a:t>.	Busing to achieve school desegregation (improvement in opportunity, greater racial harmony). </a:t>
            </a:r>
            <a:endParaRPr lang="en-US" sz="2400" dirty="0" smtClean="0"/>
          </a:p>
          <a:p>
            <a:r>
              <a:rPr lang="en-US" sz="2400" dirty="0" smtClean="0"/>
              <a:t>C</a:t>
            </a:r>
            <a:r>
              <a:rPr lang="en-US" sz="2400" dirty="0"/>
              <a:t>.	Tariffs (more jobs for workers, more profits for businesses). </a:t>
            </a:r>
            <a:endParaRPr lang="en-US" sz="2400" dirty="0" smtClean="0"/>
          </a:p>
          <a:p>
            <a:endParaRPr lang="en-US" sz="24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r>
              <a:rPr lang="en-US" sz="2400" dirty="0"/>
              <a:t>Ill.	Costs and benefits can be either widely-distributed or narrowly-concentrated. Examples: </a:t>
            </a:r>
            <a:endParaRPr lang="en-US" sz="2400" dirty="0" smtClean="0"/>
          </a:p>
          <a:p>
            <a:r>
              <a:rPr lang="en-US" sz="2400" dirty="0" smtClean="0"/>
              <a:t>   </a:t>
            </a:r>
            <a:r>
              <a:rPr lang="en-US" sz="2400" dirty="0"/>
              <a:t>A.	Widely-distributed costs: </a:t>
            </a:r>
            <a:endParaRPr lang="en-US" sz="2400" dirty="0" smtClean="0"/>
          </a:p>
          <a:p>
            <a:r>
              <a:rPr lang="en-US" sz="2400" dirty="0" smtClean="0"/>
              <a:t>    </a:t>
            </a:r>
            <a:r>
              <a:rPr lang="en-US" sz="2400" dirty="0"/>
              <a:t>B.	Narrowly-concentrated costs: </a:t>
            </a:r>
            <a:endParaRPr lang="en-US" sz="2400" dirty="0" smtClean="0"/>
          </a:p>
          <a:p>
            <a:r>
              <a:rPr lang="en-US" sz="2400" dirty="0"/>
              <a:t>    C.	Widely-distributed benefits: </a:t>
            </a:r>
            <a:endParaRPr lang="en-US" sz="2400" dirty="0" smtClean="0"/>
          </a:p>
          <a:p>
            <a:r>
              <a:rPr lang="en-US" sz="2400" dirty="0"/>
              <a:t>    D.	Narrowly-concentrated benefits: </a:t>
            </a:r>
            <a:endParaRPr lang="en-US" sz="2400" dirty="0" smtClean="0"/>
          </a:p>
          <a:p>
            <a:r>
              <a:rPr lang="en-US" sz="2400" dirty="0"/>
              <a:t>IV.	Four types of policies: </a:t>
            </a:r>
            <a:endParaRPr lang="en-US" sz="2400" dirty="0" smtClean="0"/>
          </a:p>
          <a:p>
            <a:r>
              <a:rPr lang="en-US" sz="2400" dirty="0"/>
              <a:t>    A.	</a:t>
            </a:r>
            <a:r>
              <a:rPr lang="en-US" sz="2400" dirty="0" err="1"/>
              <a:t>Majoritarian</a:t>
            </a:r>
            <a:r>
              <a:rPr lang="en-US" sz="2400" dirty="0"/>
              <a:t> </a:t>
            </a:r>
            <a:r>
              <a:rPr lang="en-US" sz="2400" dirty="0" smtClean="0"/>
              <a:t>policies</a:t>
            </a:r>
            <a:r>
              <a:rPr lang="en-US" sz="2400" dirty="0"/>
              <a:t>. </a:t>
            </a:r>
            <a:endParaRPr lang="en-US" sz="2400" dirty="0" smtClean="0"/>
          </a:p>
          <a:p>
            <a:r>
              <a:rPr lang="en-US" sz="2400" dirty="0" smtClean="0"/>
              <a:t>        1. Involve </a:t>
            </a:r>
            <a:r>
              <a:rPr lang="en-US" sz="2400" dirty="0"/>
              <a:t>widely distributed costs and widely distributed benefits. </a:t>
            </a:r>
            <a:endParaRPr lang="en-US" sz="2400" dirty="0" smtClean="0"/>
          </a:p>
          <a:p>
            <a:r>
              <a:rPr lang="en-US" sz="2400" dirty="0"/>
              <a:t>        </a:t>
            </a:r>
            <a:r>
              <a:rPr lang="en-US" sz="2400" dirty="0" smtClean="0"/>
              <a:t>2. Examples</a:t>
            </a:r>
            <a:r>
              <a:rPr lang="en-US" sz="2400" dirty="0"/>
              <a:t>: Social Security, national defense.         </a:t>
            </a:r>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5821363"/>
          </a:xfrm>
        </p:spPr>
        <p:txBody>
          <a:bodyPr>
            <a:normAutofit/>
          </a:bodyPr>
          <a:lstStyle/>
          <a:p>
            <a:r>
              <a:rPr lang="en-US" sz="2400" dirty="0" smtClean="0"/>
              <a:t>3.	Analysis: </a:t>
            </a:r>
          </a:p>
          <a:p>
            <a:r>
              <a:rPr lang="en-US" sz="2400" dirty="0" smtClean="0"/>
              <a:t>            a. Usually not dominated by interest groups: virtually everyone benefits from these, so why should an interest group use scarce resources to lobby for policies that everyone will benefit from? Interest groups will benefit whether or not they devote resources to lobbying. This could lead to a lack of incentive to participate. </a:t>
            </a:r>
          </a:p>
          <a:p>
            <a:r>
              <a:rPr lang="en-US" sz="2400" dirty="0" smtClean="0"/>
              <a:t>            b. When a policy is adopted and people are convinced that benefits are worth the cost, debate ends and the program tends to steadily grow, and perhaps even becomes a “</a:t>
            </a:r>
            <a:r>
              <a:rPr lang="en-US" sz="2400" smtClean="0"/>
              <a:t>sacred </a:t>
            </a:r>
            <a:r>
              <a:rPr lang="en-US" sz="2400" smtClean="0"/>
              <a:t>cow</a:t>
            </a:r>
            <a:r>
              <a:rPr lang="en-US" sz="2400" smtClean="0"/>
              <a:t>”</a:t>
            </a:r>
            <a:r>
              <a:rPr lang="en-US" sz="2400" smtClean="0"/>
              <a:t> </a:t>
            </a:r>
            <a:r>
              <a:rPr lang="en-US" sz="2400" dirty="0" smtClean="0"/>
              <a:t>that government dare not touch.  </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r>
              <a:rPr lang="en-US" sz="2400" dirty="0"/>
              <a:t>B.	Interest group policies. </a:t>
            </a:r>
            <a:endParaRPr lang="en-US" sz="2400" dirty="0" smtClean="0"/>
          </a:p>
          <a:p>
            <a:r>
              <a:rPr lang="en-US" sz="2400" dirty="0" smtClean="0"/>
              <a:t>        1. Involve </a:t>
            </a:r>
            <a:r>
              <a:rPr lang="en-US" sz="2400" dirty="0"/>
              <a:t>narrowly concentrated costs and narrowly concentrated benefits. </a:t>
            </a:r>
            <a:endParaRPr lang="en-US" sz="2400" dirty="0" smtClean="0"/>
          </a:p>
          <a:p>
            <a:r>
              <a:rPr lang="en-US" sz="2400" dirty="0" smtClean="0"/>
              <a:t>        2. Examples</a:t>
            </a:r>
            <a:r>
              <a:rPr lang="en-US" sz="2400" dirty="0"/>
              <a:t>: tariffs, antitrust exemptions. </a:t>
            </a:r>
            <a:endParaRPr lang="en-US" sz="2400" dirty="0" smtClean="0"/>
          </a:p>
          <a:p>
            <a:r>
              <a:rPr lang="en-US" sz="2400" dirty="0" smtClean="0"/>
              <a:t>        3. Analysis</a:t>
            </a:r>
            <a:r>
              <a:rPr lang="en-US" sz="2400" dirty="0"/>
              <a:t>: these tend to be fought over by interest groups: the affected parties are small enough, and the potential costs and benefits are great enough, to warrant </a:t>
            </a:r>
            <a:r>
              <a:rPr lang="en-US" sz="2400" dirty="0" smtClean="0"/>
              <a:t>interest. </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r>
              <a:rPr lang="en-US" sz="2400" dirty="0"/>
              <a:t>C. Client Policies</a:t>
            </a:r>
            <a:endParaRPr lang="en-US" sz="2400" dirty="0" smtClean="0"/>
          </a:p>
          <a:p>
            <a:r>
              <a:rPr lang="en-US" sz="2400" dirty="0" smtClean="0"/>
              <a:t>        1. Involve </a:t>
            </a:r>
            <a:r>
              <a:rPr lang="en-US" sz="2400" dirty="0"/>
              <a:t>widely distributed costs and narrowly concentrated </a:t>
            </a:r>
            <a:r>
              <a:rPr lang="en-US" sz="2400" dirty="0" smtClean="0"/>
              <a:t>benefits.</a:t>
            </a:r>
          </a:p>
          <a:p>
            <a:r>
              <a:rPr lang="en-US" sz="2400" dirty="0"/>
              <a:t>        </a:t>
            </a:r>
            <a:r>
              <a:rPr lang="en-US" sz="2400" dirty="0" smtClean="0"/>
              <a:t>2. Examples</a:t>
            </a:r>
            <a:r>
              <a:rPr lang="en-US" sz="2400" dirty="0"/>
              <a:t>: farm subsidies, airline or trucking regulation, pork barrel bills. </a:t>
            </a:r>
            <a:endParaRPr lang="en-US" sz="2400" dirty="0" smtClean="0"/>
          </a:p>
          <a:p>
            <a:r>
              <a:rPr lang="en-US" sz="2400" dirty="0" smtClean="0"/>
              <a:t>        3. Analysis</a:t>
            </a:r>
            <a:r>
              <a:rPr lang="en-US" sz="2400" dirty="0"/>
              <a:t>: </a:t>
            </a:r>
            <a:endParaRPr lang="en-US" sz="2400" dirty="0" smtClean="0"/>
          </a:p>
          <a:p>
            <a:r>
              <a:rPr lang="en-US" sz="2400" dirty="0" smtClean="0"/>
              <a:t>            a. Strong </a:t>
            </a:r>
            <a:r>
              <a:rPr lang="en-US" sz="2400" dirty="0"/>
              <a:t>incentive for interest groups to participate. It will receive the benefits, but the costs will be spread out to everyone. </a:t>
            </a:r>
            <a:endParaRPr lang="en-US" sz="2400" dirty="0" smtClean="0"/>
          </a:p>
          <a:p>
            <a:r>
              <a:rPr lang="en-US" sz="2400" dirty="0" smtClean="0"/>
              <a:t>            b. Since </a:t>
            </a:r>
            <a:r>
              <a:rPr lang="en-US" sz="2400" dirty="0"/>
              <a:t>costs are so widely distributed and therefore relatively small to each consumer, cost payers are sometimes unaware that they are even paying the costs. </a:t>
            </a:r>
            <a:endParaRPr lang="en-US" sz="2400" dirty="0" smtClean="0"/>
          </a:p>
          <a:p>
            <a:r>
              <a:rPr lang="en-US" sz="2400" dirty="0" smtClean="0"/>
              <a:t>            c. Since </a:t>
            </a:r>
            <a:r>
              <a:rPr lang="en-US" sz="2400" dirty="0"/>
              <a:t>interest groups benefit so much from these, they are said to be a “client” of the related federal agency—client groups. </a:t>
            </a:r>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fontScale="92500"/>
          </a:bodyPr>
          <a:lstStyle/>
          <a:p>
            <a:r>
              <a:rPr lang="en-US" sz="2400" dirty="0"/>
              <a:t>D.	Entrepreneurial policies. </a:t>
            </a:r>
            <a:endParaRPr lang="en-US" sz="2400" dirty="0" smtClean="0"/>
          </a:p>
          <a:p>
            <a:r>
              <a:rPr lang="en-US" sz="2400" dirty="0" smtClean="0"/>
              <a:t>        1. Involve </a:t>
            </a:r>
            <a:r>
              <a:rPr lang="en-US" sz="2400" dirty="0"/>
              <a:t>narrowly concentrated costs and widely distributed benefits. </a:t>
            </a:r>
            <a:endParaRPr lang="en-US" sz="2400" dirty="0" smtClean="0"/>
          </a:p>
          <a:p>
            <a:r>
              <a:rPr lang="en-US" sz="2400" dirty="0" smtClean="0"/>
              <a:t>        2. Examples</a:t>
            </a:r>
            <a:r>
              <a:rPr lang="en-US" sz="2400" dirty="0"/>
              <a:t>: consumer product safety legislation, ending farm subsidies, deregulation. </a:t>
            </a:r>
            <a:endParaRPr lang="en-US" sz="2400" dirty="0" smtClean="0"/>
          </a:p>
          <a:p>
            <a:r>
              <a:rPr lang="en-US" sz="2400" dirty="0" smtClean="0"/>
              <a:t>        3. Analysis</a:t>
            </a:r>
            <a:r>
              <a:rPr lang="en-US" sz="2400" dirty="0"/>
              <a:t>: </a:t>
            </a:r>
            <a:endParaRPr lang="en-US" sz="2400" dirty="0" smtClean="0"/>
          </a:p>
          <a:p>
            <a:r>
              <a:rPr lang="en-US" sz="2400" dirty="0" smtClean="0"/>
              <a:t>            a. Strong </a:t>
            </a:r>
            <a:r>
              <a:rPr lang="en-US" sz="2400" dirty="0"/>
              <a:t>incentive for potential cost-paying group to participate. </a:t>
            </a:r>
            <a:endParaRPr lang="en-US" sz="2400" dirty="0" smtClean="0"/>
          </a:p>
          <a:p>
            <a:r>
              <a:rPr lang="en-US" sz="2400" dirty="0" smtClean="0"/>
              <a:t>            b. Prospective </a:t>
            </a:r>
            <a:r>
              <a:rPr lang="en-US" sz="2400" dirty="0"/>
              <a:t>beneficiaries may find widely distributed benefits too small to work hard for. </a:t>
            </a:r>
            <a:endParaRPr lang="en-US" sz="2400" dirty="0" smtClean="0"/>
          </a:p>
          <a:p>
            <a:r>
              <a:rPr lang="en-US" sz="2400" dirty="0" smtClean="0"/>
              <a:t>            </a:t>
            </a:r>
            <a:r>
              <a:rPr lang="en-US" sz="2400" dirty="0"/>
              <a:t>c. Because of a and b, policies of this category are often defeated by the concerted efforts of cost-paying interest groups. </a:t>
            </a:r>
            <a:endParaRPr lang="en-US" sz="2400" dirty="0" smtClean="0"/>
          </a:p>
          <a:p>
            <a:r>
              <a:rPr lang="en-US" sz="2400" dirty="0" smtClean="0"/>
              <a:t>            d. Despite </a:t>
            </a:r>
            <a:r>
              <a:rPr lang="en-US" sz="2400" dirty="0"/>
              <a:t>this, such policies are from time to time passed through the strong efforts of people who act on behalf of the unconcerned or unaware. </a:t>
            </a:r>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42</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Cost-Benefit Analysis of 4 Types of Policies</vt:lpstr>
      <vt:lpstr>Slide 2</vt:lpstr>
      <vt:lpstr>Slide 3</vt:lpstr>
      <vt:lpstr>Slide 4</vt:lpstr>
      <vt:lpstr>Slide 5</vt:lpstr>
      <vt:lpstr>Slide 6</vt:lpstr>
      <vt:lpstr>Slide 7</vt:lpstr>
    </vt:vector>
  </TitlesOfParts>
  <Company>Poway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Cost-Benefit Analysis of 4 Types of Policies</dc:title>
  <dc:creator>user</dc:creator>
  <cp:lastModifiedBy>user</cp:lastModifiedBy>
  <cp:revision>4</cp:revision>
  <dcterms:created xsi:type="dcterms:W3CDTF">2011-03-15T16:35:54Z</dcterms:created>
  <dcterms:modified xsi:type="dcterms:W3CDTF">2011-03-15T18:15:14Z</dcterms:modified>
</cp:coreProperties>
</file>